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3" r:id="rId6"/>
  </p:sldMasterIdLst>
  <p:notesMasterIdLst>
    <p:notesMasterId r:id="rId35"/>
  </p:notesMasterIdLst>
  <p:handoutMasterIdLst>
    <p:handoutMasterId r:id="rId36"/>
  </p:handoutMasterIdLst>
  <p:sldIdLst>
    <p:sldId id="332" r:id="rId7"/>
    <p:sldId id="335" r:id="rId8"/>
    <p:sldId id="389" r:id="rId9"/>
    <p:sldId id="336" r:id="rId10"/>
    <p:sldId id="390" r:id="rId11"/>
    <p:sldId id="396" r:id="rId12"/>
    <p:sldId id="393" r:id="rId13"/>
    <p:sldId id="337" r:id="rId14"/>
    <p:sldId id="640" r:id="rId15"/>
    <p:sldId id="391" r:id="rId16"/>
    <p:sldId id="340" r:id="rId17"/>
    <p:sldId id="338" r:id="rId18"/>
    <p:sldId id="635" r:id="rId19"/>
    <p:sldId id="355" r:id="rId20"/>
    <p:sldId id="395" r:id="rId21"/>
    <p:sldId id="334" r:id="rId22"/>
    <p:sldId id="641" r:id="rId23"/>
    <p:sldId id="400" r:id="rId24"/>
    <p:sldId id="634" r:id="rId25"/>
    <p:sldId id="398" r:id="rId26"/>
    <p:sldId id="636" r:id="rId27"/>
    <p:sldId id="392" r:id="rId28"/>
    <p:sldId id="401" r:id="rId29"/>
    <p:sldId id="403" r:id="rId30"/>
    <p:sldId id="406" r:id="rId31"/>
    <p:sldId id="638" r:id="rId32"/>
    <p:sldId id="645" r:id="rId33"/>
    <p:sldId id="333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2EB89-36B6-40AF-8B5A-EC66CC49B53A}" v="10" dt="2022-03-16T18:55:49.70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6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0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72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298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1095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561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2987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260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78905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57517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34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6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76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5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416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16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22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55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8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7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4281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8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18" r:id="rId5"/>
    <p:sldLayoutId id="2147485519" r:id="rId6"/>
    <p:sldLayoutId id="2147485520" r:id="rId7"/>
    <p:sldLayoutId id="2147485521" r:id="rId8"/>
    <p:sldLayoutId id="2147485522" r:id="rId9"/>
    <p:sldLayoutId id="2147485523" r:id="rId10"/>
    <p:sldLayoutId id="2147485524" r:id="rId11"/>
    <p:sldLayoutId id="2147485525" r:id="rId12"/>
    <p:sldLayoutId id="2147485526" r:id="rId13"/>
    <p:sldLayoutId id="2147485527" r:id="rId14"/>
    <p:sldLayoutId id="2147485528" r:id="rId15"/>
    <p:sldLayoutId id="2147485529" r:id="rId16"/>
    <p:sldLayoutId id="2147485530" r:id="rId17"/>
    <p:sldLayoutId id="2147485531" r:id="rId18"/>
    <p:sldLayoutId id="2147485532" r:id="rId19"/>
    <p:sldLayoutId id="2147485533" r:id="rId20"/>
    <p:sldLayoutId id="2147485534" r:id="rId21"/>
    <p:sldLayoutId id="2147485535" r:id="rId22"/>
    <p:sldLayoutId id="2147485536" r:id="rId23"/>
    <p:sldLayoutId id="2147485537" r:id="rId24"/>
    <p:sldLayoutId id="2147485538" r:id="rId2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0D773A-3EC0-40F6-82AF-8776966DA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394924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Lessons 15–16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432960"/>
            <a:ext cx="5045507" cy="1556425"/>
          </a:xfrm>
        </p:spPr>
        <p:txBody>
          <a:bodyPr/>
          <a:lstStyle/>
          <a:p>
            <a:r>
              <a:rPr lang="en-US" dirty="0"/>
              <a:t>Smart Cities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1B91-4AED-4065-9359-09B5A4AA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0629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</p:spPr>
        <p:txBody>
          <a:bodyPr anchor="b">
            <a:normAutofit/>
          </a:bodyPr>
          <a:lstStyle/>
          <a:p>
            <a:r>
              <a:rPr lang="en-GB" dirty="0"/>
              <a:t>Success Criteria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199ABB-CF6B-46AC-B08E-C264C37B32B1}"/>
              </a:ext>
            </a:extLst>
          </p:cNvPr>
          <p:cNvSpPr txBox="1"/>
          <p:nvPr/>
        </p:nvSpPr>
        <p:spPr>
          <a:xfrm>
            <a:off x="492125" y="1115080"/>
            <a:ext cx="1118076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 streetlight that changes its behaviour depending on the local conditions</a:t>
            </a:r>
          </a:p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the body of the streetlight to be efficient and robust</a:t>
            </a:r>
          </a:p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the light housing to minimise light pollution</a:t>
            </a:r>
          </a:p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 program that uses the </a:t>
            </a:r>
            <a:r>
              <a:rPr lang="en-GB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micro:bit’s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sensors to make the streetlight smart</a:t>
            </a:r>
          </a:p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 smart streetlight that uses LEDs to save electricity usage</a:t>
            </a:r>
          </a:p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how the data generated by smart streetlights could be used</a:t>
            </a:r>
          </a:p>
          <a:p>
            <a:pPr marL="285750" indent="-28575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city wants you to suggest ways the data collected from the sensors in the streetlights across the city could be used by other organisations </a:t>
            </a:r>
          </a:p>
        </p:txBody>
      </p:sp>
    </p:spTree>
    <p:extLst>
      <p:ext uri="{BB962C8B-B14F-4D97-AF65-F5344CB8AC3E}">
        <p14:creationId xmlns:p14="http://schemas.microsoft.com/office/powerpoint/2010/main" val="289941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4C6-737B-425E-8867-6B4321EC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1AC3-8103-418C-B108-804BE5F3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026976"/>
            <a:ext cx="11180762" cy="179898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Your team have been asked to design a smart streetlight to replace a city’s aging lights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lights can use IoT technology to add new features to streetlights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Your design must meet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Success Criteria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For the prototype you will have access to:</a:t>
            </a:r>
            <a:endParaRPr lang="en-GB" b="1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5" name="Picture 4" descr="A product image of scroll:bit">
            <a:extLst>
              <a:ext uri="{FF2B5EF4-FFF2-40B4-BE49-F238E27FC236}">
                <a16:creationId xmlns:a16="http://schemas.microsoft.com/office/drawing/2014/main" id="{55828844-8D78-468F-B7EC-6C6361C9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3361" y="3804684"/>
            <a:ext cx="2346035" cy="23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ED0381A-14E0-4F62-9A02-FECBA794A2E7}"/>
              </a:ext>
            </a:extLst>
          </p:cNvPr>
          <p:cNvSpPr txBox="1">
            <a:spLocks/>
          </p:cNvSpPr>
          <p:nvPr/>
        </p:nvSpPr>
        <p:spPr>
          <a:xfrm>
            <a:off x="2646379" y="5746972"/>
            <a:ext cx="3840150" cy="4037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err="1">
                <a:solidFill>
                  <a:srgbClr val="00C1DE"/>
                </a:solidFill>
                <a:latin typeface="Lato" panose="020F0502020204030203" pitchFamily="34" charset="0"/>
              </a:rPr>
              <a:t>scroll:bit</a:t>
            </a:r>
            <a:endParaRPr lang="en-GB" b="1" dirty="0">
              <a:solidFill>
                <a:srgbClr val="00C1DE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1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FD15-8BA0-4065-A17C-0392CA15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Sensing the Surroundings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6858B9C-0B17-40DB-BC13-FF65372D5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03278"/>
              </p:ext>
            </p:extLst>
          </p:nvPr>
        </p:nvGraphicFramePr>
        <p:xfrm>
          <a:off x="475943" y="1117587"/>
          <a:ext cx="111807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2117512545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3950264322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629521798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Lato" panose="020F0502020204030203" pitchFamily="34" charset="0"/>
                        </a:rPr>
                        <a:t>micro:bit</a:t>
                      </a:r>
                      <a:r>
                        <a:rPr lang="en-GB" sz="1600" dirty="0">
                          <a:latin typeface="Lato" panose="020F0502020204030203" pitchFamily="34" charset="0"/>
                        </a:rPr>
                        <a:t> sensors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Lato" panose="020F0502020204030203" pitchFamily="34" charset="0"/>
                        </a:rPr>
                        <a:t>micro:bit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Lato" panose="020F0502020204030203" pitchFamily="34" charset="0"/>
                        </a:rPr>
                        <a:t>scroll:bit</a:t>
                      </a:r>
                      <a:r>
                        <a:rPr lang="en-GB" sz="1600" dirty="0">
                          <a:latin typeface="Lato" panose="020F0502020204030203" pitchFamily="34" charset="0"/>
                        </a:rPr>
                        <a:t> (LED)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9744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B0D3B45-555E-46D2-8769-B95AD1CFF19C}"/>
              </a:ext>
            </a:extLst>
          </p:cNvPr>
          <p:cNvSpPr/>
          <p:nvPr/>
        </p:nvSpPr>
        <p:spPr>
          <a:xfrm>
            <a:off x="960979" y="1786986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</a:t>
            </a:r>
            <a:r>
              <a:rPr lang="en-US" sz="1100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GB" sz="1100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0E7B17-20B1-4F6B-9B88-B3C27AC9071D}"/>
              </a:ext>
            </a:extLst>
          </p:cNvPr>
          <p:cNvSpPr/>
          <p:nvPr/>
        </p:nvSpPr>
        <p:spPr>
          <a:xfrm>
            <a:off x="4685723" y="1796511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Process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EC03F1-0710-4C1D-8665-87200A62FA70}"/>
              </a:ext>
            </a:extLst>
          </p:cNvPr>
          <p:cNvSpPr/>
          <p:nvPr/>
        </p:nvSpPr>
        <p:spPr>
          <a:xfrm>
            <a:off x="8466214" y="1806036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Output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99251BB-E2AD-4E36-949A-BDC08C6B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92980"/>
              </p:ext>
            </p:extLst>
          </p:nvPr>
        </p:nvGraphicFramePr>
        <p:xfrm>
          <a:off x="492125" y="2919439"/>
          <a:ext cx="11180763" cy="336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697383997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1179234571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4543467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Sensors built into the micro:bit: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86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Temperature sensor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Light sensor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Accelerometer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Magnetometer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Sound sensor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Trigger outputs based on thresholds, timings etc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LED matrix</a:t>
                      </a:r>
                    </a:p>
                    <a:p>
                      <a:r>
                        <a:rPr lang="en-GB" sz="1600" b="0" dirty="0">
                          <a:latin typeface="Lato" panose="020F0502020204030203" pitchFamily="34" charset="0"/>
                        </a:rPr>
                        <a:t>Speaker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64039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External peripherals (</a:t>
                      </a: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scroll:bit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8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Controlled by a micro:bit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17×7 white LEDs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Individual brightness control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Bluetooth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71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87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85FD-163F-4FC6-852E-9C59EFF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 for the Build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70F1-C93F-4725-B706-803063596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 streetlight must: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5D9A-20B6-4E77-940C-F79037BD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30cm tall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Minimise light pollution (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robust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Use the available sensors (</a:t>
            </a:r>
            <a:r>
              <a:rPr lang="en-GB" dirty="0" err="1">
                <a:latin typeface="Lato" panose="020F0502020204030203" pitchFamily="34" charset="0"/>
              </a:rPr>
              <a:t>enviro:bit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smart (use other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for this!)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0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E86-109A-47FD-8ACB-C76BB107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Working in Parallel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16BC4-9CC3-4A1E-A294-477D57D7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101998"/>
            <a:ext cx="3446366" cy="560696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1"/>
                </a:solidFill>
                <a:latin typeface="Lato" panose="020F0502020204030203" pitchFamily="34" charset="0"/>
              </a:rPr>
              <a:t>Designing/Making the 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6DB1-7E63-41D3-AB93-C5DBB041F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940150"/>
            <a:ext cx="3445685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Complete the design sheet</a:t>
            </a:r>
          </a:p>
          <a:p>
            <a:r>
              <a:rPr lang="en-GB" dirty="0">
                <a:latin typeface="Lato" panose="020F0502020204030203" pitchFamily="34" charset="0"/>
              </a:rPr>
              <a:t>Gather the materials</a:t>
            </a:r>
          </a:p>
          <a:p>
            <a:r>
              <a:rPr lang="en-GB" dirty="0">
                <a:latin typeface="Lato" panose="020F0502020204030203" pitchFamily="34" charset="0"/>
              </a:rPr>
              <a:t>Make the product </a:t>
            </a:r>
          </a:p>
          <a:p>
            <a:r>
              <a:rPr lang="en-GB" dirty="0">
                <a:latin typeface="Lato" panose="020F0502020204030203" pitchFamily="34" charset="0"/>
              </a:rPr>
              <a:t>Add the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Test the product</a:t>
            </a:r>
          </a:p>
          <a:p>
            <a:r>
              <a:rPr lang="en-GB" dirty="0">
                <a:latin typeface="Lato" panose="020F0502020204030203" pitchFamily="34" charset="0"/>
              </a:rPr>
              <a:t>Evaluate </a:t>
            </a:r>
          </a:p>
          <a:p>
            <a:r>
              <a:rPr lang="en-GB" dirty="0">
                <a:latin typeface="Lato" panose="020F0502020204030203" pitchFamily="34" charset="0"/>
              </a:rPr>
              <a:t>Improve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063CE-8463-4CF1-8D62-525B6E0E8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997" y="1177414"/>
            <a:ext cx="3446366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Programming the product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EDB30-B046-47A1-A2E0-6D15D24FC9C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207" y="1940150"/>
            <a:ext cx="3445685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Plan the interactions</a:t>
            </a:r>
          </a:p>
          <a:p>
            <a:r>
              <a:rPr lang="en-GB" dirty="0">
                <a:latin typeface="Lato" panose="020F0502020204030203" pitchFamily="34" charset="0"/>
              </a:rPr>
              <a:t>Program the micro:bit</a:t>
            </a:r>
          </a:p>
          <a:p>
            <a:r>
              <a:rPr lang="en-GB" dirty="0">
                <a:latin typeface="Lato" panose="020F0502020204030203" pitchFamily="34" charset="0"/>
              </a:rPr>
              <a:t>Test the functionality</a:t>
            </a:r>
          </a:p>
          <a:p>
            <a:r>
              <a:rPr lang="en-GB" dirty="0">
                <a:latin typeface="Lato" panose="020F0502020204030203" pitchFamily="34" charset="0"/>
              </a:rPr>
              <a:t>Add the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to the product</a:t>
            </a:r>
          </a:p>
          <a:p>
            <a:r>
              <a:rPr lang="en-GB" dirty="0">
                <a:latin typeface="Lato" panose="020F0502020204030203" pitchFamily="34" charset="0"/>
              </a:rPr>
              <a:t>Test the product</a:t>
            </a:r>
          </a:p>
          <a:p>
            <a:r>
              <a:rPr lang="en-GB" dirty="0">
                <a:latin typeface="Lato" panose="020F0502020204030203" pitchFamily="34" charset="0"/>
              </a:rPr>
              <a:t>Evaluate</a:t>
            </a:r>
          </a:p>
          <a:p>
            <a:r>
              <a:rPr lang="en-GB" dirty="0">
                <a:latin typeface="Lato" panose="020F0502020204030203" pitchFamily="34" charset="0"/>
              </a:rPr>
              <a:t>Improve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FBF1-4F66-4BCD-86F1-1AE76FCF936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1557595"/>
            <a:ext cx="363422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Write the elevator pitch based on the designs</a:t>
            </a:r>
          </a:p>
          <a:p>
            <a:r>
              <a:rPr lang="en-GB" dirty="0">
                <a:latin typeface="Lato" panose="020F0502020204030203" pitchFamily="34" charset="0"/>
              </a:rPr>
              <a:t>Create a logo</a:t>
            </a:r>
          </a:p>
          <a:p>
            <a:r>
              <a:rPr lang="en-GB" dirty="0">
                <a:latin typeface="Lato" panose="020F0502020204030203" pitchFamily="34" charset="0"/>
              </a:rPr>
              <a:t>Create a 1 page advert/webpage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Logo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Information about the product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Why the product solves a problem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The unique selling points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A picture of the finished light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104778-F7CF-44F9-A39E-103E6B1450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804188"/>
            <a:ext cx="3446366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Marketing </a:t>
            </a:r>
          </a:p>
        </p:txBody>
      </p:sp>
    </p:spTree>
    <p:extLst>
      <p:ext uri="{BB962C8B-B14F-4D97-AF65-F5344CB8AC3E}">
        <p14:creationId xmlns:p14="http://schemas.microsoft.com/office/powerpoint/2010/main" val="318515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C4C-5805-44C6-BACF-12D98AE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AD80-754B-4215-8426-56C30001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whole team should discuss ideas for the streetlight</a:t>
            </a:r>
          </a:p>
          <a:p>
            <a:pPr marL="504000"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Using the design sheet, design a modern streetlight</a:t>
            </a:r>
          </a:p>
          <a:p>
            <a:pPr marL="504000"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Describe its features</a:t>
            </a:r>
          </a:p>
          <a:p>
            <a:pPr marL="504000"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Design the IPO for the light</a:t>
            </a:r>
          </a:p>
          <a:p>
            <a:pPr marL="504000"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Think about how the lights could help 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Once initial concepts have been determined different team members should work on their specialist tasks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5337-FA16-4708-B367-D94EAC6C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Get Designing!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00CD6-C764-45B5-8651-CE26A605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Read the design brief document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Using the provided Design Templates design a smart streetlight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the sensors that are present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the IPO process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how the data can be used to improve people lives</a:t>
            </a:r>
          </a:p>
        </p:txBody>
      </p:sp>
    </p:spTree>
    <p:extLst>
      <p:ext uri="{BB962C8B-B14F-4D97-AF65-F5344CB8AC3E}">
        <p14:creationId xmlns:p14="http://schemas.microsoft.com/office/powerpoint/2010/main" val="169695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FD893B-E964-4B7E-B52D-8FAADE2D5553}"/>
              </a:ext>
            </a:extLst>
          </p:cNvPr>
          <p:cNvGrpSpPr/>
          <p:nvPr/>
        </p:nvGrpSpPr>
        <p:grpSpPr>
          <a:xfrm>
            <a:off x="9480830" y="971796"/>
            <a:ext cx="2032262" cy="4359861"/>
            <a:chOff x="9480830" y="971796"/>
            <a:chExt cx="2032262" cy="43598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444066-F8C1-4FE0-9E55-CE20FFF58509}"/>
                </a:ext>
              </a:extLst>
            </p:cNvPr>
            <p:cNvSpPr txBox="1"/>
            <p:nvPr/>
          </p:nvSpPr>
          <p:spPr>
            <a:xfrm>
              <a:off x="9480831" y="971796"/>
              <a:ext cx="2032261" cy="1017953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 anchorCtr="1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Make a program on </a:t>
              </a:r>
              <a:r>
                <a:rPr lang="en-GB" sz="2100" dirty="0" err="1">
                  <a:solidFill>
                    <a:schemeClr val="tx2"/>
                  </a:solidFill>
                  <a:latin typeface="Lato" panose="020F0502020204030203" pitchFamily="34" charset="0"/>
                </a:rPr>
                <a:t>MakeCode</a:t>
              </a:r>
              <a:endParaRPr lang="en-GB" sz="2100" dirty="0">
                <a:solidFill>
                  <a:schemeClr val="tx2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8079B-73E5-46F6-B1B7-9D85961EDA9D}"/>
                </a:ext>
              </a:extLst>
            </p:cNvPr>
            <p:cNvSpPr txBox="1"/>
            <p:nvPr/>
          </p:nvSpPr>
          <p:spPr>
            <a:xfrm>
              <a:off x="9594593" y="2673209"/>
              <a:ext cx="1804737" cy="1017953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 anchorCtr="1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Download the .hex to the computer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86246-ED49-4F26-B9A8-1F2CFDE249B3}"/>
                </a:ext>
              </a:extLst>
            </p:cNvPr>
            <p:cNvSpPr txBox="1"/>
            <p:nvPr/>
          </p:nvSpPr>
          <p:spPr>
            <a:xfrm>
              <a:off x="9480830" y="4313704"/>
              <a:ext cx="2032262" cy="1017953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72000" tIns="72000" rIns="72000" bIns="72000" rtlCol="0" anchor="ctr" anchorCtr="1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Transfer the .hex to the micro:bit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822FF16-E6C4-4893-8E56-E42A6AC2712B}"/>
                </a:ext>
              </a:extLst>
            </p:cNvPr>
            <p:cNvSpPr/>
            <p:nvPr/>
          </p:nvSpPr>
          <p:spPr>
            <a:xfrm>
              <a:off x="10346567" y="1989749"/>
              <a:ext cx="300789" cy="680825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Lato" panose="020F0502020204030203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FE2AFBF4-C161-4982-89D5-F877B6EBFBF9}"/>
                </a:ext>
              </a:extLst>
            </p:cNvPr>
            <p:cNvSpPr/>
            <p:nvPr/>
          </p:nvSpPr>
          <p:spPr>
            <a:xfrm>
              <a:off x="10346567" y="3688527"/>
              <a:ext cx="300789" cy="630264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Lato" panose="020F0502020204030203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3BF3BF-2AD5-4FC7-BF22-E39E3F065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4" t="14419" r="19665" b="11913"/>
          <a:stretch/>
        </p:blipFill>
        <p:spPr bwMode="auto">
          <a:xfrm rot="5400000">
            <a:off x="946432" y="-20452"/>
            <a:ext cx="5422337" cy="634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17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A4F8-2880-448E-B9F8-B1E34FD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Adding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ECCB3-3111-4E38-90FC-8C4D295DD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31" y="1302825"/>
            <a:ext cx="11180867" cy="40871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 works with </a:t>
            </a:r>
            <a:r>
              <a:rPr lang="en-GB" dirty="0" err="1">
                <a:latin typeface="Lato" panose="020F0502020204030203" pitchFamily="34" charset="0"/>
              </a:rPr>
              <a:t>MakeCode</a:t>
            </a:r>
            <a:r>
              <a:rPr lang="en-GB" dirty="0">
                <a:latin typeface="Lato" panose="020F0502020204030203" pitchFamily="34" charset="0"/>
              </a:rPr>
              <a:t> but you will need to add the package to </a:t>
            </a:r>
            <a:r>
              <a:rPr lang="en-GB" dirty="0" err="1">
                <a:latin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Click </a:t>
            </a:r>
            <a:r>
              <a:rPr lang="en-GB" b="1" dirty="0">
                <a:latin typeface="Lato" panose="020F0502020204030203" pitchFamily="34" charset="0"/>
              </a:rPr>
              <a:t>Advanced </a:t>
            </a:r>
            <a:r>
              <a:rPr lang="en-GB" dirty="0">
                <a:latin typeface="Lato" panose="020F0502020204030203" pitchFamily="34" charset="0"/>
              </a:rPr>
              <a:t>then </a:t>
            </a:r>
            <a:r>
              <a:rPr lang="en-GB" b="1" dirty="0">
                <a:latin typeface="Lato" panose="020F0502020204030203" pitchFamily="34" charset="0"/>
              </a:rPr>
              <a:t>Add Package </a:t>
            </a:r>
            <a:r>
              <a:rPr lang="en-GB" dirty="0">
                <a:latin typeface="Lato" panose="020F0502020204030203" pitchFamily="34" charset="0"/>
              </a:rPr>
              <a:t>then search for ‘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’</a:t>
            </a:r>
            <a:endParaRPr lang="en-GB" b="1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C5011-85E8-4306-BBF5-0927651B5F1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361" r="70172" b="9020"/>
          <a:stretch/>
        </p:blipFill>
        <p:spPr bwMode="auto">
          <a:xfrm>
            <a:off x="622702" y="2591312"/>
            <a:ext cx="2736947" cy="3748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88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E40D-C815-4A43-AEDF-82D01694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Equipment Needed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2FBCC-62B4-49A8-B37C-82730043A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For the streetlight you will need: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290D7-347A-4459-9033-78D354ED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566775"/>
            <a:ext cx="11180867" cy="40871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err="1">
                <a:latin typeface="Lato" panose="020F0502020204030203" pitchFamily="34" charset="0"/>
              </a:rPr>
              <a:t>scroll:bit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Building materials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card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scissors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pens 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09695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B6AB-2B68-4E3F-B92B-46A95F3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5F2C4-644F-4FDC-A496-2D08B555C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Internet of Things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B638-718A-4CEA-BDF8-941F6411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538490"/>
            <a:ext cx="11180867" cy="4681042"/>
          </a:xfrm>
        </p:spPr>
        <p:txBody>
          <a:bodyPr/>
          <a:lstStyle/>
          <a:p>
            <a:r>
              <a:rPr lang="en-GB" dirty="0"/>
              <a:t>Adding electronics to everything</a:t>
            </a:r>
          </a:p>
          <a:p>
            <a:r>
              <a:rPr lang="en-GB" dirty="0"/>
              <a:t>Electronics such as:</a:t>
            </a:r>
          </a:p>
          <a:p>
            <a:pPr marL="504000" lvl="1"/>
            <a:r>
              <a:rPr lang="en-GB" sz="2400" b="1" dirty="0">
                <a:solidFill>
                  <a:srgbClr val="002B49"/>
                </a:solidFill>
              </a:rPr>
              <a:t>Sensor</a:t>
            </a:r>
            <a:r>
              <a:rPr lang="en-GB" sz="2400" dirty="0"/>
              <a:t>s (for example, cameras, temp, light, humidity, sound)</a:t>
            </a:r>
          </a:p>
          <a:p>
            <a:pPr marL="504000" lvl="1"/>
            <a:r>
              <a:rPr lang="en-GB" sz="2400" dirty="0"/>
              <a:t>Microprocessors</a:t>
            </a:r>
          </a:p>
          <a:p>
            <a:pPr marL="504000" lvl="1"/>
            <a:r>
              <a:rPr lang="en-GB" sz="2400" dirty="0"/>
              <a:t>Transmitters</a:t>
            </a:r>
          </a:p>
          <a:p>
            <a:pPr marL="504000" lvl="1"/>
            <a:r>
              <a:rPr lang="en-GB" sz="2400" dirty="0"/>
              <a:t>Screens</a:t>
            </a:r>
          </a:p>
          <a:p>
            <a:pPr marL="504000" lvl="1"/>
            <a:r>
              <a:rPr lang="en-GB" sz="2400" dirty="0"/>
              <a:t>GPS</a:t>
            </a:r>
          </a:p>
          <a:p>
            <a:pPr marL="504000" lvl="1"/>
            <a:r>
              <a:rPr lang="en-GB" sz="2400" dirty="0"/>
              <a:t>RFID</a:t>
            </a:r>
          </a:p>
          <a:p>
            <a:r>
              <a:rPr lang="en-GB" dirty="0"/>
              <a:t>Everything can link to the internet/</a:t>
            </a:r>
            <a:br>
              <a:rPr lang="en-GB" dirty="0"/>
            </a:br>
            <a:r>
              <a:rPr lang="en-GB" dirty="0"/>
              <a:t>each other</a:t>
            </a:r>
          </a:p>
          <a:p>
            <a:r>
              <a:rPr lang="en-GB" dirty="0"/>
              <a:t>Anything electronic can be controlled</a:t>
            </a:r>
          </a:p>
          <a:p>
            <a:r>
              <a:rPr lang="en-GB" dirty="0"/>
              <a:t>Can stream data continuously </a:t>
            </a:r>
          </a:p>
        </p:txBody>
      </p:sp>
      <p:pic>
        <p:nvPicPr>
          <p:cNvPr id="9" name="Picture 4" descr="https://ksr-ugc.imgix.net/assets/022/790/004/fe38957ae76029fab88af3aee2e1bc35_original.png?ixlib=rb-1.1.0&amp;w=680&amp;fit=max&amp;v=1538745150&amp;auto=format&amp;gif-q=50&amp;lossless=true&amp;s=17e75b35ecba7ab970b79067830c4414">
            <a:extLst>
              <a:ext uri="{FF2B5EF4-FFF2-40B4-BE49-F238E27FC236}">
                <a16:creationId xmlns:a16="http://schemas.microsoft.com/office/drawing/2014/main" id="{7C7FD292-13D7-4C22-9595-DE0A86F5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50" y="3218169"/>
            <a:ext cx="6002725" cy="30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39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230062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83D1-F50A-4BE4-9CC7-720129E4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How You Will Be Judged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3C50-783E-4ADC-AC53-A66251567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385448"/>
            <a:ext cx="11180867" cy="4087104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Originality/creativity of the idea/solution</a:t>
            </a: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Teamwork</a:t>
            </a: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Elevator pitch</a:t>
            </a: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Quality of design adaptation</a:t>
            </a: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Build quality of the prototype</a:t>
            </a: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Marketing</a:t>
            </a:r>
          </a:p>
          <a:p>
            <a:pPr>
              <a:spcBef>
                <a:spcPts val="1800"/>
              </a:spcBef>
            </a:pP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Bonus points for stretch tasks!</a:t>
            </a:r>
          </a:p>
        </p:txBody>
      </p:sp>
    </p:spTree>
    <p:extLst>
      <p:ext uri="{BB962C8B-B14F-4D97-AF65-F5344CB8AC3E}">
        <p14:creationId xmlns:p14="http://schemas.microsoft.com/office/powerpoint/2010/main" val="152251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5310-62CA-4433-953C-E68EE91E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Additional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8D416-A0B9-4F9E-987A-76AADA71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The streetlight should not exceed the footprint of a traditional streetlight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The streetlights can be connected to the Internet if needed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The Environment Agency is very keen for the lights to be as efficient as possible, in terms of both materials used and power consumed, to minimise the environmental impact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Consider what other sensors could be added to improve functionality</a:t>
            </a:r>
          </a:p>
          <a:p>
            <a:pPr lvl="0"/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591772"/>
            <a:ext cx="11180867" cy="4087104"/>
          </a:xfrm>
        </p:spPr>
        <p:txBody>
          <a:bodyPr/>
          <a:lstStyle/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Design a streetlight that changes its behaviour depending on the local conditions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Design the body of the streetlight to be efficient and robust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dirty="0" err="1">
                <a:latin typeface="Lato" panose="020F0502020204030203" pitchFamily="34" charset="0"/>
              </a:rPr>
              <a:t>micro:bit’s</a:t>
            </a:r>
            <a:r>
              <a:rPr lang="en-GB" dirty="0">
                <a:latin typeface="Lato" panose="020F0502020204030203" pitchFamily="34" charset="0"/>
              </a:rPr>
              <a:t> sensors to make the streetlight smart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Create a smart streetlight that uses LEDs to save electricity usage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Consider how the data generated by smart streetlights could be used</a:t>
            </a:r>
          </a:p>
          <a:p>
            <a:pPr lvl="0"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streetlights across the city could be used by other organisations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9149-02A7-4D8C-A274-3C37BAB5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Stretch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DF9FB-1D36-42BF-AE59-3FB942930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55032"/>
            <a:ext cx="11180762" cy="4410661"/>
          </a:xfrm>
        </p:spPr>
        <p:txBody>
          <a:bodyPr/>
          <a:lstStyle/>
          <a:p>
            <a:r>
              <a:rPr lang="en-GB" dirty="0"/>
              <a:t>The government has noticed how well you are doing and they have asked you to think about some additional challenges as part of this project</a:t>
            </a:r>
          </a:p>
          <a:p>
            <a:r>
              <a:rPr lang="en-GB" dirty="0"/>
              <a:t>These are listed in the Stretch Tasks worksheet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Community Noticeboard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community want a noticeboard on the streetlight where they can post about lost pets, local events and community groups. </a:t>
            </a:r>
          </a:p>
          <a:p>
            <a:r>
              <a:rPr lang="en-GB" dirty="0"/>
              <a:t>People will create a notice at home, send it for approval and then have it displayed </a:t>
            </a:r>
          </a:p>
          <a:p>
            <a:r>
              <a:rPr lang="en-GB" dirty="0"/>
              <a:t>Design the system using a flow chart </a:t>
            </a:r>
          </a:p>
          <a:p>
            <a:r>
              <a:rPr lang="en-GB" dirty="0"/>
              <a:t>Connect your micro:bit to a display to create the noticeboard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7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594-6496-4D1D-8105-80794745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Elevator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29B5-728E-49FB-A420-9CAA451B8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elevator pitch to sell your idea to government officials</a:t>
            </a:r>
          </a:p>
          <a:p>
            <a:r>
              <a:rPr lang="en-GB" dirty="0"/>
              <a:t>Your pitch must be no more than </a:t>
            </a:r>
            <a:r>
              <a:rPr lang="en-GB" b="1" dirty="0"/>
              <a:t>2 minutes </a:t>
            </a:r>
            <a:r>
              <a:rPr lang="en-GB" dirty="0"/>
              <a:t>in duration</a:t>
            </a:r>
          </a:p>
          <a:p>
            <a:r>
              <a:rPr lang="en-GB" dirty="0"/>
              <a:t>You can create a slideshow to accompany your pitch</a:t>
            </a:r>
          </a:p>
          <a:p>
            <a:r>
              <a:rPr lang="en-GB" dirty="0"/>
              <a:t>Be prepared for questions!</a:t>
            </a:r>
          </a:p>
        </p:txBody>
      </p:sp>
    </p:spTree>
    <p:extLst>
      <p:ext uri="{BB962C8B-B14F-4D97-AF65-F5344CB8AC3E}">
        <p14:creationId xmlns:p14="http://schemas.microsoft.com/office/powerpoint/2010/main" val="115702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0981-73E2-47A4-9DC9-EABE6DED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C89DF-9220-4F3A-87E2-352E8305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087497"/>
            <a:ext cx="11180867" cy="4087104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/>
              <a:t>You need to develop some marketing materials to advertise your product to other cities/countries. You must use </a:t>
            </a:r>
            <a:r>
              <a:rPr lang="en-GB" b="1" dirty="0"/>
              <a:t>appropriate software </a:t>
            </a:r>
            <a:r>
              <a:rPr lang="en-GB" dirty="0"/>
              <a:t>for the task.</a:t>
            </a:r>
          </a:p>
          <a:p>
            <a:pPr marL="0" indent="0">
              <a:spcBef>
                <a:spcPts val="0"/>
              </a:spcBef>
              <a:buNone/>
            </a:pPr>
            <a:endParaRPr lang="en-GB" dirty="0"/>
          </a:p>
          <a:p>
            <a:pPr marL="0" indent="0">
              <a:spcBef>
                <a:spcPts val="1200"/>
              </a:spcBef>
              <a:buNone/>
            </a:pPr>
            <a:r>
              <a:rPr lang="en-GB" dirty="0"/>
              <a:t>You need to create:</a:t>
            </a:r>
          </a:p>
          <a:p>
            <a:pPr lvl="0"/>
            <a:r>
              <a:rPr lang="en-GB" dirty="0"/>
              <a:t>a logo (digital)</a:t>
            </a:r>
          </a:p>
          <a:p>
            <a:pPr lvl="0"/>
            <a:r>
              <a:rPr lang="en-GB" dirty="0"/>
              <a:t>A 1 page website (a mock-up will suffice if web authoring tools are not available)</a:t>
            </a:r>
          </a:p>
          <a:p>
            <a:pPr lvl="1">
              <a:spcBef>
                <a:spcPts val="600"/>
              </a:spcBef>
            </a:pPr>
            <a:r>
              <a:rPr lang="en-GB" sz="2400" dirty="0"/>
              <a:t>Logo</a:t>
            </a:r>
          </a:p>
          <a:p>
            <a:pPr lvl="1">
              <a:spcBef>
                <a:spcPts val="600"/>
              </a:spcBef>
            </a:pPr>
            <a:r>
              <a:rPr lang="en-GB" sz="2400" dirty="0"/>
              <a:t>Information about the product</a:t>
            </a:r>
          </a:p>
          <a:p>
            <a:pPr lvl="1">
              <a:spcBef>
                <a:spcPts val="600"/>
              </a:spcBef>
            </a:pPr>
            <a:r>
              <a:rPr lang="en-GB" sz="2400" dirty="0"/>
              <a:t>Why the product solves a problem</a:t>
            </a:r>
          </a:p>
          <a:p>
            <a:pPr lvl="1">
              <a:spcBef>
                <a:spcPts val="600"/>
              </a:spcBef>
            </a:pPr>
            <a:r>
              <a:rPr lang="en-GB" sz="2400" dirty="0"/>
              <a:t>The unique selling points</a:t>
            </a:r>
          </a:p>
          <a:p>
            <a:pPr lvl="1">
              <a:spcBef>
                <a:spcPts val="600"/>
              </a:spcBef>
            </a:pPr>
            <a:r>
              <a:rPr lang="en-GB" sz="2400" dirty="0"/>
              <a:t>A picture of the finished light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91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145F-C500-4DF7-87C8-84A60B98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Reflection </a:t>
            </a:r>
            <a:r>
              <a:rPr lang="en-GB">
                <a:latin typeface="Lato" panose="020F0502020204030203" pitchFamily="34" charset="0"/>
              </a:rPr>
              <a:t>and Evaluation</a:t>
            </a:r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54FFE-5445-420D-A934-4BF6F033B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Complete the Reflection and Evaluation worksheet </a:t>
            </a:r>
          </a:p>
          <a:p>
            <a:pPr>
              <a:spcBef>
                <a:spcPts val="1800"/>
              </a:spcBef>
            </a:pPr>
            <a:r>
              <a:rPr lang="en-GB" dirty="0">
                <a:latin typeface="Lato" panose="020F0502020204030203" pitchFamily="34" charset="0"/>
              </a:rPr>
              <a:t>Say what went well and what could have been done better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7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11">
            <a:extLst>
              <a:ext uri="{FF2B5EF4-FFF2-40B4-BE49-F238E27FC236}">
                <a16:creationId xmlns:a16="http://schemas.microsoft.com/office/drawing/2014/main" id="{5EB37519-FB73-4410-B03F-44ACE495C0BB}"/>
              </a:ext>
            </a:extLst>
          </p:cNvPr>
          <p:cNvSpPr/>
          <p:nvPr/>
        </p:nvSpPr>
        <p:spPr bwMode="auto">
          <a:xfrm>
            <a:off x="8206789" y="1567248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4" name="Rounded Rectangle 11">
            <a:extLst>
              <a:ext uri="{FF2B5EF4-FFF2-40B4-BE49-F238E27FC236}">
                <a16:creationId xmlns:a16="http://schemas.microsoft.com/office/drawing/2014/main" id="{D57402F0-FAE4-4EF3-9700-7F8AB6430906}"/>
              </a:ext>
            </a:extLst>
          </p:cNvPr>
          <p:cNvSpPr/>
          <p:nvPr/>
        </p:nvSpPr>
        <p:spPr bwMode="auto">
          <a:xfrm>
            <a:off x="6999832" y="1568689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04552" y="0"/>
            <a:ext cx="6085861" cy="3424965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58338" y="1571493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735" y="1976659"/>
            <a:ext cx="548148" cy="77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09033" y="3026918"/>
            <a:ext cx="119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95838" y="3026911"/>
            <a:ext cx="133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114147" y="1576614"/>
            <a:ext cx="1094942" cy="1442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98266" y="1605282"/>
            <a:ext cx="362962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2348" y="2053273"/>
            <a:ext cx="498539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1311" y="2520958"/>
            <a:ext cx="420614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60235" y="3001749"/>
            <a:ext cx="124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MCU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3335850" y="1568689"/>
            <a:ext cx="1094943" cy="1442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24" name="Group 43"/>
          <p:cNvGrpSpPr/>
          <p:nvPr/>
        </p:nvGrpSpPr>
        <p:grpSpPr>
          <a:xfrm>
            <a:off x="3599543" y="2002743"/>
            <a:ext cx="567557" cy="537137"/>
            <a:chOff x="1321408" y="5189362"/>
            <a:chExt cx="453951" cy="4450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362974" y="5242984"/>
              <a:ext cx="379562" cy="391383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74"/>
              <a:endParaRPr lang="en-GB" sz="20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321408" y="5285524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1321408" y="5331040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321408" y="5377732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321408" y="5423248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321408" y="5466383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321408" y="5513075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1321408" y="5558591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1321408" y="5601726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1522417" y="5189362"/>
              <a:ext cx="68637" cy="8201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74"/>
              <a:endParaRPr lang="en-GB" sz="20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70222" y="3026918"/>
            <a:ext cx="119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01388" y="6373255"/>
            <a:ext cx="1409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 Advanced 32-bit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783" y="3929095"/>
            <a:ext cx="5923035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ARM has a high share of technology components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needed to create a smart, secure connected device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67820" y="3927282"/>
            <a:ext cx="5087569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ARM-based technology is the platform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for many Internet of  Things devices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0887" y="1109667"/>
            <a:ext cx="484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Internet of Things devices need:</a:t>
            </a: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66488" y="358084"/>
            <a:ext cx="11166712" cy="55855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Example: Internet of Things</a:t>
            </a:r>
            <a:endParaRPr lang="en-GB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2312" y="4915305"/>
            <a:ext cx="11402532" cy="1461180"/>
            <a:chOff x="61734" y="3223759"/>
            <a:chExt cx="8551899" cy="1095885"/>
          </a:xfrm>
        </p:grpSpPr>
        <p:sp>
          <p:nvSpPr>
            <p:cNvPr id="44" name="TextBox 43"/>
            <p:cNvSpPr txBox="1"/>
            <p:nvPr/>
          </p:nvSpPr>
          <p:spPr>
            <a:xfrm>
              <a:off x="4752613" y="4038278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wearables</a:t>
              </a:r>
            </a:p>
          </p:txBody>
        </p:sp>
        <p:pic>
          <p:nvPicPr>
            <p:cNvPr id="60" name="Picture 59" descr="Icons Green RGB_Text_Drone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1369" y="3557084"/>
              <a:ext cx="735939" cy="57734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937166" y="4088811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drones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1734" y="3223759"/>
              <a:ext cx="3950741" cy="1091340"/>
              <a:chOff x="-643642" y="4487853"/>
              <a:chExt cx="6464502" cy="178573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2067" y="4652292"/>
                <a:ext cx="1180800" cy="802774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-643642" y="5271105"/>
                <a:ext cx="2227991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advanced*</a:t>
                </a:r>
                <a:br>
                  <a:rPr lang="en-GB" sz="1867" dirty="0"/>
                </a:br>
                <a:r>
                  <a:rPr lang="en-GB" sz="1867" b="1" dirty="0">
                    <a:solidFill>
                      <a:srgbClr val="002B49"/>
                    </a:solidFill>
                  </a:rPr>
                  <a:t>microcontrollers</a:t>
                </a:r>
              </a:p>
            </p:txBody>
          </p:sp>
          <p:pic>
            <p:nvPicPr>
              <p:cNvPr id="50" name="Picture 49" descr="Icons_Bandwidth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04708" y="4698175"/>
                <a:ext cx="1180800" cy="710191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046494" y="5392563"/>
                <a:ext cx="1675990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wireless </a:t>
                </a:r>
                <a:br>
                  <a:rPr lang="en-GB" sz="1867" dirty="0"/>
                </a:br>
                <a:r>
                  <a:rPr lang="en-GB" sz="1867" dirty="0"/>
                  <a:t>connectivity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278405" y="5455067"/>
                <a:ext cx="1542455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advanced</a:t>
                </a:r>
                <a:br>
                  <a:rPr lang="en-GB" sz="1867" dirty="0"/>
                </a:br>
                <a:r>
                  <a:rPr lang="en-GB" sz="1867" dirty="0"/>
                  <a:t>smartcards</a:t>
                </a:r>
              </a:p>
            </p:txBody>
          </p:sp>
          <p:pic>
            <p:nvPicPr>
              <p:cNvPr id="62" name="Picture 61" descr="Icons Green RGB_Text_SIM.png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46181" y="4487853"/>
                <a:ext cx="880143" cy="1022801"/>
              </a:xfrm>
              <a:prstGeom prst="rect">
                <a:avLst/>
              </a:prstGeom>
            </p:spPr>
          </p:pic>
        </p:grpSp>
        <p:pic>
          <p:nvPicPr>
            <p:cNvPr id="46" name="Picture 45" descr="Draft Icons_Wearables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251147" y="3453581"/>
              <a:ext cx="670733" cy="62366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4824"/>
            <a:stretch/>
          </p:blipFill>
          <p:spPr>
            <a:xfrm>
              <a:off x="7533515" y="3480702"/>
              <a:ext cx="792927" cy="635636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7102556" y="4088811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connectivity in cars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4093234" y="3474447"/>
              <a:ext cx="751115" cy="516228"/>
            </a:xfrm>
            <a:prstGeom prst="rightArrow">
              <a:avLst/>
            </a:prstGeom>
            <a:solidFill>
              <a:schemeClr val="accent2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867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83D39A8-3A3D-4458-951B-2F8DEEDDFED3}"/>
              </a:ext>
            </a:extLst>
          </p:cNvPr>
          <p:cNvSpPr txBox="1"/>
          <p:nvPr/>
        </p:nvSpPr>
        <p:spPr>
          <a:xfrm>
            <a:off x="7031412" y="3070856"/>
            <a:ext cx="1344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46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Connectivity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56ECF84-4878-4BA9-94F1-8B8B3609DD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361" y="1895130"/>
            <a:ext cx="787347" cy="7792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468CB5F-B3BD-46AF-AE21-70D7DB6F04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950" y="1832110"/>
            <a:ext cx="560260" cy="55446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6AF0FA-B680-4FD5-94DC-CB35D7CA9D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245" y="2277969"/>
            <a:ext cx="573544" cy="567610"/>
          </a:xfrm>
          <a:prstGeom prst="rect">
            <a:avLst/>
          </a:prstGeom>
        </p:spPr>
      </p:pic>
      <p:sp>
        <p:nvSpPr>
          <p:cNvPr id="66" name="Rounded Rectangle 11">
            <a:extLst>
              <a:ext uri="{FF2B5EF4-FFF2-40B4-BE49-F238E27FC236}">
                <a16:creationId xmlns:a16="http://schemas.microsoft.com/office/drawing/2014/main" id="{DBFAD459-338D-4CE0-BF86-4B208F89F1E6}"/>
              </a:ext>
            </a:extLst>
          </p:cNvPr>
          <p:cNvSpPr/>
          <p:nvPr/>
        </p:nvSpPr>
        <p:spPr bwMode="auto">
          <a:xfrm>
            <a:off x="5777345" y="1567678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E80E842-0CEC-4E31-BABF-B63CBCC27A5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641" y="1905409"/>
            <a:ext cx="811794" cy="80339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46EDDE2-3333-4905-887B-0E0B453AC342}"/>
              </a:ext>
            </a:extLst>
          </p:cNvPr>
          <p:cNvSpPr txBox="1"/>
          <p:nvPr/>
        </p:nvSpPr>
        <p:spPr>
          <a:xfrm>
            <a:off x="8226087" y="3069839"/>
            <a:ext cx="1344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46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1114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6BC4-9810-486A-A255-60FC1FBE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Sensing the World</a:t>
            </a:r>
          </a:p>
        </p:txBody>
      </p:sp>
      <p:pic>
        <p:nvPicPr>
          <p:cNvPr id="5" name="Picture 2" descr="https://ksr-ugc.imgix.net/assets/022/789/995/e027b1435f292e3ea941e3de6f1452a3_original.png?ixlib=rb-1.1.0&amp;w=680&amp;fit=max&amp;v=1538745114&amp;auto=format&amp;gif-q=50&amp;lossless=true&amp;s=0bfa30a00170a4a0f08d0d1f20f5f578">
            <a:extLst>
              <a:ext uri="{FF2B5EF4-FFF2-40B4-BE49-F238E27FC236}">
                <a16:creationId xmlns:a16="http://schemas.microsoft.com/office/drawing/2014/main" id="{B3F75300-9B25-4F1C-9E86-8CF63BCB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8" y="956418"/>
            <a:ext cx="4840294" cy="24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ksr-ugc.imgix.net/assets/022/790/007/48f61814137bbc32623d675f6092a622_original.png?ixlib=rb-1.1.0&amp;w=680&amp;fit=max&amp;v=1538745180&amp;auto=format&amp;gif-q=50&amp;lossless=true&amp;s=1f35d455cd092f9b9406ac1d76684687">
            <a:extLst>
              <a:ext uri="{FF2B5EF4-FFF2-40B4-BE49-F238E27FC236}">
                <a16:creationId xmlns:a16="http://schemas.microsoft.com/office/drawing/2014/main" id="{DD50587F-B280-4F87-B0EF-D080D0F7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42" y="3806000"/>
            <a:ext cx="4840294" cy="24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ksr-ugc.imgix.net/assets/022/790/012/1070f0901e5529d2218b9479f68f030c_original.png?ixlib=rb-1.1.0&amp;w=680&amp;fit=max&amp;v=1538745198&amp;auto=format&amp;gif-q=50&amp;lossless=true&amp;s=de14aae7d993cf9ed42e4973828797eb">
            <a:extLst>
              <a:ext uri="{FF2B5EF4-FFF2-40B4-BE49-F238E27FC236}">
                <a16:creationId xmlns:a16="http://schemas.microsoft.com/office/drawing/2014/main" id="{BE48A1F7-BE2E-4EF8-A80D-27DD35B3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836" y="956417"/>
            <a:ext cx="4840295" cy="24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98ECF5-6E9A-42C4-8298-7C7209603501}"/>
              </a:ext>
            </a:extLst>
          </p:cNvPr>
          <p:cNvSpPr txBox="1"/>
          <p:nvPr/>
        </p:nvSpPr>
        <p:spPr>
          <a:xfrm>
            <a:off x="6400800" y="3789436"/>
            <a:ext cx="4840294" cy="2711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What else could IOT devices be used for?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Think about their use in: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Law enforcement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Medicine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Retail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222554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6B8853D-C1F6-433B-9D7B-9FABE48E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Dumb streetlights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C88C04-4B34-4AE1-A009-AA316B9A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Turn on and off at a given time</a:t>
            </a:r>
          </a:p>
          <a:p>
            <a:r>
              <a:rPr lang="en-GB" dirty="0"/>
              <a:t>Use Halogen/Sodium bulbs</a:t>
            </a:r>
          </a:p>
          <a:p>
            <a:r>
              <a:rPr lang="en-GB" dirty="0"/>
              <a:t>Inefficient</a:t>
            </a:r>
          </a:p>
          <a:p>
            <a:r>
              <a:rPr lang="en-GB" dirty="0"/>
              <a:t>End of life</a:t>
            </a:r>
          </a:p>
        </p:txBody>
      </p:sp>
      <p:pic>
        <p:nvPicPr>
          <p:cNvPr id="17" name="Picture 2" descr="Image result for street lights">
            <a:extLst>
              <a:ext uri="{FF2B5EF4-FFF2-40B4-BE49-F238E27FC236}">
                <a16:creationId xmlns:a16="http://schemas.microsoft.com/office/drawing/2014/main" id="{B91C3419-4B6F-44BE-99BE-07849E1B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70" y="1479468"/>
            <a:ext cx="5947317" cy="4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reet lights">
            <a:extLst>
              <a:ext uri="{FF2B5EF4-FFF2-40B4-BE49-F238E27FC236}">
                <a16:creationId xmlns:a16="http://schemas.microsoft.com/office/drawing/2014/main" id="{AF91ADF4-CB05-4203-9270-3A8778EA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68" y="3575898"/>
            <a:ext cx="3152077" cy="2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5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A1F0-7795-43B0-8FC0-56AAC942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60EB6-3C37-44C4-B530-A94EA885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1967" y="1772386"/>
            <a:ext cx="2391550" cy="4086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23BF4-31A1-4A80-8789-68543FB432F4}"/>
              </a:ext>
            </a:extLst>
          </p:cNvPr>
          <p:cNvSpPr txBox="1"/>
          <p:nvPr/>
        </p:nvSpPr>
        <p:spPr>
          <a:xfrm>
            <a:off x="577516" y="1191126"/>
            <a:ext cx="7928810" cy="1637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Mayor needs to replace all of your city’s streetlights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They have asked you to design and build a new smart streetlight prototype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have 2 lessons (including this one) </a:t>
            </a:r>
          </a:p>
        </p:txBody>
      </p:sp>
    </p:spTree>
    <p:extLst>
      <p:ext uri="{BB962C8B-B14F-4D97-AF65-F5344CB8AC3E}">
        <p14:creationId xmlns:p14="http://schemas.microsoft.com/office/powerpoint/2010/main" val="160115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C4C-5805-44C6-BACF-12D98AE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AD80-754B-4215-8426-56C30001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Using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IPO</a:t>
            </a:r>
            <a:r>
              <a:rPr lang="en-GB" b="1" dirty="0">
                <a:latin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worksheet</a:t>
            </a:r>
            <a:r>
              <a:rPr lang="en-GB" b="1" dirty="0">
                <a:latin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design some features for your smart streetlight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</a:rPr>
              <a:t>Example:</a:t>
            </a: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34D99666-2FC6-420E-A400-B41DCC6EE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115239"/>
              </p:ext>
            </p:extLst>
          </p:nvPr>
        </p:nvGraphicFramePr>
        <p:xfrm>
          <a:off x="492125" y="4342956"/>
          <a:ext cx="11180763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2117512545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3950264322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629521798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When light gets below a given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Turn light 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97443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When light gets above a given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Turn light off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9406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C31C508-D840-47CC-BCED-C771738EA374}"/>
              </a:ext>
            </a:extLst>
          </p:cNvPr>
          <p:cNvSpPr/>
          <p:nvPr/>
        </p:nvSpPr>
        <p:spPr>
          <a:xfrm>
            <a:off x="960979" y="2665290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</a:t>
            </a:r>
            <a:r>
              <a:rPr lang="en-US" sz="1100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GB" sz="1100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6C096A-A2B0-445B-9AE0-58EEE2BCD02E}"/>
              </a:ext>
            </a:extLst>
          </p:cNvPr>
          <p:cNvSpPr/>
          <p:nvPr/>
        </p:nvSpPr>
        <p:spPr>
          <a:xfrm>
            <a:off x="4685723" y="2674815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Process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BD028B-3639-4992-AD0C-E7737E5DFE75}"/>
              </a:ext>
            </a:extLst>
          </p:cNvPr>
          <p:cNvSpPr/>
          <p:nvPr/>
        </p:nvSpPr>
        <p:spPr>
          <a:xfrm>
            <a:off x="8466214" y="2684340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Output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1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Input, Process, Output (IPO)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8866-793D-4030-B5B8-1F7D2AB4A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359045"/>
            <a:ext cx="3359945" cy="331923"/>
          </a:xfrm>
        </p:spPr>
        <p:txBody>
          <a:bodyPr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1"/>
                </a:solidFill>
                <a:latin typeface="Lato" panose="020F0502020204030203" pitchFamily="34" charset="0"/>
              </a:rPr>
              <a:t>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893009"/>
            <a:ext cx="3359281" cy="3605945"/>
          </a:xfrm>
        </p:spPr>
        <p:txBody>
          <a:bodyPr/>
          <a:lstStyle/>
          <a:p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Sensors</a:t>
            </a:r>
            <a:r>
              <a:rPr lang="en-GB" dirty="0">
                <a:latin typeface="Lato" panose="020F0502020204030203" pitchFamily="34" charset="0"/>
              </a:rPr>
              <a:t> (produce data)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Temperature sensor</a:t>
            </a:r>
            <a:endParaRPr lang="en-GB" sz="2800" dirty="0">
              <a:latin typeface="Lato" panose="020F0502020204030203" pitchFamily="34" charset="0"/>
            </a:endParaRP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Light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Accelerometer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Magnetometer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Pressure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Humidity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Light and colour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Microphone 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Camera</a:t>
            </a:r>
          </a:p>
          <a:p>
            <a:pPr lvl="1"/>
            <a:r>
              <a:rPr lang="en-GB" sz="2000" dirty="0" err="1">
                <a:latin typeface="Lato" panose="020F0502020204030203" pitchFamily="34" charset="0"/>
              </a:rPr>
              <a:t>Wifi</a:t>
            </a:r>
            <a:endParaRPr lang="en-GB" sz="2000" dirty="0">
              <a:latin typeface="Lato" panose="020F0502020204030203" pitchFamily="34" charset="0"/>
            </a:endParaRP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Bluetooth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GPS</a:t>
            </a:r>
          </a:p>
          <a:p>
            <a:pPr lvl="1"/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997" y="113027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 panose="020F0502020204030203" pitchFamily="34" charset="0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207" y="1893009"/>
            <a:ext cx="335928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Takes input data</a:t>
            </a:r>
          </a:p>
          <a:p>
            <a:r>
              <a:rPr lang="en-GB" dirty="0">
                <a:latin typeface="Lato" panose="020F0502020204030203" pitchFamily="34" charset="0"/>
              </a:rPr>
              <a:t>Does </a:t>
            </a:r>
            <a:r>
              <a:rPr lang="en-GB" i="1" dirty="0">
                <a:latin typeface="Lato" panose="020F0502020204030203" pitchFamily="34" charset="0"/>
              </a:rPr>
              <a:t>something</a:t>
            </a:r>
            <a:r>
              <a:rPr lang="en-GB" dirty="0">
                <a:latin typeface="Lato" panose="020F0502020204030203" pitchFamily="34" charset="0"/>
              </a:rPr>
              <a:t> with the data</a:t>
            </a:r>
          </a:p>
          <a:p>
            <a:r>
              <a:rPr lang="en-GB" dirty="0">
                <a:latin typeface="Lato" panose="020F0502020204030203" pitchFamily="34" charset="0"/>
              </a:rPr>
              <a:t>Stores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1893009"/>
            <a:ext cx="335928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Transmits the data</a:t>
            </a:r>
          </a:p>
          <a:p>
            <a:r>
              <a:rPr lang="en-GB" dirty="0">
                <a:latin typeface="Lato" panose="020F0502020204030203" pitchFamily="34" charset="0"/>
              </a:rPr>
              <a:t>Motors/servos</a:t>
            </a:r>
          </a:p>
          <a:p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LED</a:t>
            </a:r>
            <a:r>
              <a:rPr lang="en-GB" dirty="0">
                <a:latin typeface="Lato" panose="020F0502020204030203" pitchFamily="34" charset="0"/>
              </a:rPr>
              <a:t>s</a:t>
            </a:r>
          </a:p>
          <a:p>
            <a:r>
              <a:rPr lang="en-GB" dirty="0">
                <a:latin typeface="Lato" panose="020F0502020204030203" pitchFamily="34" charset="0"/>
              </a:rPr>
              <a:t>Sound</a:t>
            </a:r>
          </a:p>
          <a:p>
            <a:r>
              <a:rPr lang="en-GB" dirty="0">
                <a:latin typeface="Lato" panose="020F0502020204030203" pitchFamily="34" charset="0"/>
              </a:rPr>
              <a:t>GPS</a:t>
            </a:r>
          </a:p>
          <a:p>
            <a:r>
              <a:rPr lang="en-GB" dirty="0" err="1">
                <a:latin typeface="Lato" panose="020F0502020204030203" pitchFamily="34" charset="0"/>
              </a:rPr>
              <a:t>Wifi</a:t>
            </a:r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Bluetooth</a:t>
            </a:r>
          </a:p>
          <a:p>
            <a:r>
              <a:rPr lang="en-GB" dirty="0">
                <a:latin typeface="Lato" panose="020F0502020204030203" pitchFamily="34" charset="0"/>
              </a:rPr>
              <a:t>Radio</a:t>
            </a:r>
          </a:p>
          <a:p>
            <a:r>
              <a:rPr lang="en-GB" dirty="0" err="1">
                <a:latin typeface="Lato" panose="020F0502020204030203" pitchFamily="34" charset="0"/>
              </a:rPr>
              <a:t>LoRa</a:t>
            </a: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13027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 panose="020F0502020204030203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835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76A696-B9C1-4957-863B-6D3D58A9A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94" b="17500"/>
          <a:stretch/>
        </p:blipFill>
        <p:spPr>
          <a:xfrm>
            <a:off x="950490" y="1247774"/>
            <a:ext cx="1029102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7932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infopath/2007/PartnerControls"/>
    <ds:schemaRef ds:uri="c0950e01-db07-4e41-9c32-b7a8e9fccc9b"/>
    <ds:schemaRef ds:uri="http://purl.org/dc/terms/"/>
    <ds:schemaRef ds:uri="http://schemas.microsoft.com/office/2006/documentManagement/types"/>
    <ds:schemaRef ds:uri="f2ad5090-61a8-4b8c-ab70-68f4ff4d1933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1241</Words>
  <Application>Microsoft Office PowerPoint</Application>
  <PresentationFormat>Widescreen</PresentationFormat>
  <Paragraphs>243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Lato</vt:lpstr>
      <vt:lpstr>Wingdings</vt:lpstr>
      <vt:lpstr>1_Arm_PPT_Public</vt:lpstr>
      <vt:lpstr>Smart Cities Project</vt:lpstr>
      <vt:lpstr>What is IoT?</vt:lpstr>
      <vt:lpstr>Example: Internet of Things</vt:lpstr>
      <vt:lpstr>Sensing the World</vt:lpstr>
      <vt:lpstr>Dumb streetlights</vt:lpstr>
      <vt:lpstr>The Challenge</vt:lpstr>
      <vt:lpstr>Activity</vt:lpstr>
      <vt:lpstr>Input, Process, Output (IPO)</vt:lpstr>
      <vt:lpstr>PowerPoint Presentation</vt:lpstr>
      <vt:lpstr>Success Criteria</vt:lpstr>
      <vt:lpstr>The Design Challenge</vt:lpstr>
      <vt:lpstr>Sensing the Surroundings</vt:lpstr>
      <vt:lpstr>Success Criteria for the Build</vt:lpstr>
      <vt:lpstr>Working in Parallel</vt:lpstr>
      <vt:lpstr>Activity</vt:lpstr>
      <vt:lpstr>Get Designing!</vt:lpstr>
      <vt:lpstr>PowerPoint Presentation</vt:lpstr>
      <vt:lpstr>Adding Libraries</vt:lpstr>
      <vt:lpstr>Equipment Needed </vt:lpstr>
      <vt:lpstr>PowerPoint Presentation</vt:lpstr>
      <vt:lpstr>How You Will Be Judged</vt:lpstr>
      <vt:lpstr>Additional Considerations</vt:lpstr>
      <vt:lpstr>Success Criteria</vt:lpstr>
      <vt:lpstr>Stretch Tasks</vt:lpstr>
      <vt:lpstr>Elevator Pitch</vt:lpstr>
      <vt:lpstr>Marketing</vt:lpstr>
      <vt:lpstr>Reflection and Evaluation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2022-03-16T18:59:12Z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